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9" r:id="rId4"/>
    <p:sldId id="257" r:id="rId5"/>
    <p:sldId id="263" r:id="rId6"/>
    <p:sldId id="256" r:id="rId7"/>
    <p:sldId id="264" r:id="rId8"/>
    <p:sldId id="258" r:id="rId9"/>
    <p:sldId id="265" r:id="rId10"/>
    <p:sldId id="26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6FADF-F3D3-46B4-905A-C208A4C206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8B64E-405A-471C-999F-E2D5989D66F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426720"/>
            <a:ext cx="10515600" cy="5750243"/>
          </a:xfrm>
        </p:spPr>
        <p:txBody>
          <a:bodyPr>
            <a:normAutofit fontScale="92500" lnSpcReduction="10000"/>
          </a:bodyPr>
          <a:lstStyle/>
          <a:p>
            <a:r>
              <a:rPr lang="zh-CN" altLang="zh-CN" dirty="0"/>
              <a:t>根据下面语言特点回答问题：（</a:t>
            </a:r>
            <a:r>
              <a:rPr lang="en-US" altLang="zh-CN" dirty="0"/>
              <a:t>20</a:t>
            </a:r>
            <a:r>
              <a:rPr lang="zh-CN" altLang="zh-CN" dirty="0"/>
              <a:t>分）</a:t>
            </a:r>
            <a:endParaRPr lang="zh-CN" altLang="zh-CN" dirty="0"/>
          </a:p>
          <a:p>
            <a:r>
              <a:rPr lang="zh-CN" altLang="zh-CN" dirty="0"/>
              <a:t>某源语言的构词规则如下：</a:t>
            </a:r>
            <a:endParaRPr lang="zh-CN" altLang="zh-CN" dirty="0"/>
          </a:p>
          <a:p>
            <a:pPr lvl="0"/>
            <a:r>
              <a:rPr lang="zh-CN" altLang="zh-CN" dirty="0"/>
              <a:t>标识符：由字符（</a:t>
            </a:r>
            <a:r>
              <a:rPr lang="en-US" altLang="zh-CN" dirty="0"/>
              <a:t>A~Z </a:t>
            </a:r>
            <a:r>
              <a:rPr lang="zh-CN" altLang="zh-CN" dirty="0"/>
              <a:t>和 </a:t>
            </a:r>
            <a:r>
              <a:rPr lang="en-US" altLang="zh-CN" dirty="0" err="1"/>
              <a:t>a~z</a:t>
            </a:r>
            <a:r>
              <a:rPr lang="zh-CN" altLang="zh-CN" dirty="0"/>
              <a:t>）、下划线和数字</a:t>
            </a:r>
            <a:r>
              <a:rPr lang="en-US" altLang="zh-CN" dirty="0"/>
              <a:t>(0~9)</a:t>
            </a:r>
            <a:r>
              <a:rPr lang="zh-CN" altLang="zh-CN" dirty="0"/>
              <a:t>组成，但第一个字符不能是数字。标识符不能是关键字。</a:t>
            </a:r>
            <a:endParaRPr lang="zh-CN" altLang="zh-CN" dirty="0"/>
          </a:p>
          <a:p>
            <a:pPr lvl="0"/>
            <a:r>
              <a:rPr lang="zh-CN" altLang="zh-CN" dirty="0"/>
              <a:t>该语言的关键字：包含</a:t>
            </a:r>
            <a:r>
              <a:rPr lang="en-US" altLang="zh-CN" dirty="0"/>
              <a:t>if</a:t>
            </a:r>
            <a:r>
              <a:rPr lang="zh-CN" altLang="zh-CN" dirty="0"/>
              <a:t>、</a:t>
            </a:r>
            <a:r>
              <a:rPr lang="en-US" altLang="zh-CN" dirty="0"/>
              <a:t>else</a:t>
            </a:r>
            <a:r>
              <a:rPr lang="zh-CN" altLang="zh-CN" dirty="0"/>
              <a:t>、</a:t>
            </a:r>
            <a:r>
              <a:rPr lang="en-US" altLang="zh-CN" dirty="0"/>
              <a:t>while</a:t>
            </a:r>
            <a:r>
              <a:rPr lang="zh-CN" altLang="zh-CN" dirty="0"/>
              <a:t>、</a:t>
            </a:r>
            <a:r>
              <a:rPr lang="en-US" altLang="zh-CN" dirty="0"/>
              <a:t>for</a:t>
            </a:r>
            <a:r>
              <a:rPr lang="zh-CN" altLang="zh-CN" dirty="0"/>
              <a:t>等。</a:t>
            </a:r>
            <a:endParaRPr lang="zh-CN" altLang="zh-CN" dirty="0"/>
          </a:p>
          <a:p>
            <a:pPr lvl="0"/>
            <a:r>
              <a:rPr lang="zh-CN" altLang="zh-CN" dirty="0"/>
              <a:t>无符号数：由整数部分，可选的小数部分和可选的指数部分构成。</a:t>
            </a:r>
            <a:endParaRPr lang="zh-CN" altLang="zh-CN" dirty="0"/>
          </a:p>
          <a:p>
            <a:pPr lvl="0"/>
            <a:r>
              <a:rPr lang="zh-CN" altLang="zh-CN" dirty="0"/>
              <a:t>关系运算符：</a:t>
            </a:r>
            <a:r>
              <a:rPr lang="en-US" altLang="zh-CN" dirty="0"/>
              <a:t>&lt;</a:t>
            </a:r>
            <a:r>
              <a:rPr lang="zh-CN" altLang="zh-CN" dirty="0"/>
              <a:t>、</a:t>
            </a:r>
            <a:r>
              <a:rPr lang="en-US" altLang="zh-CN" dirty="0"/>
              <a:t>&lt;=</a:t>
            </a:r>
            <a:r>
              <a:rPr lang="zh-CN" altLang="zh-CN" dirty="0"/>
              <a:t>、</a:t>
            </a:r>
            <a:r>
              <a:rPr lang="en-US" altLang="zh-CN" dirty="0"/>
              <a:t>==</a:t>
            </a:r>
            <a:r>
              <a:rPr lang="zh-CN" altLang="zh-CN" dirty="0"/>
              <a:t>、</a:t>
            </a:r>
            <a:r>
              <a:rPr lang="en-US" altLang="zh-CN" dirty="0"/>
              <a:t>!=</a:t>
            </a:r>
            <a:r>
              <a:rPr lang="zh-CN" altLang="zh-CN" dirty="0"/>
              <a:t>、</a:t>
            </a:r>
            <a:r>
              <a:rPr lang="en-US" altLang="zh-CN" dirty="0"/>
              <a:t>&gt;=</a:t>
            </a:r>
            <a:r>
              <a:rPr lang="zh-CN" altLang="zh-CN" dirty="0"/>
              <a:t>、</a:t>
            </a:r>
            <a:r>
              <a:rPr lang="en-US" altLang="zh-CN" dirty="0"/>
              <a:t>&gt;</a:t>
            </a:r>
            <a:r>
              <a:rPr lang="zh-CN" altLang="zh-CN" dirty="0"/>
              <a:t>等。</a:t>
            </a:r>
            <a:endParaRPr lang="zh-CN" altLang="zh-CN" dirty="0"/>
          </a:p>
          <a:p>
            <a:pPr lvl="0"/>
            <a:r>
              <a:rPr lang="zh-CN" altLang="zh-CN" dirty="0"/>
              <a:t>算数运算符：</a:t>
            </a:r>
            <a:r>
              <a:rPr lang="en-US" altLang="zh-CN" dirty="0"/>
              <a:t>+</a:t>
            </a:r>
            <a:r>
              <a:rPr lang="zh-CN" altLang="zh-CN" dirty="0"/>
              <a:t>、</a:t>
            </a:r>
            <a:r>
              <a:rPr lang="en-US" altLang="zh-CN" dirty="0"/>
              <a:t>-</a:t>
            </a:r>
            <a:r>
              <a:rPr lang="zh-CN" altLang="zh-CN" dirty="0"/>
              <a:t>、</a:t>
            </a:r>
            <a:r>
              <a:rPr lang="en-US" altLang="zh-CN" dirty="0"/>
              <a:t>*</a:t>
            </a:r>
            <a:r>
              <a:rPr lang="zh-CN" altLang="zh-CN" dirty="0"/>
              <a:t>、</a:t>
            </a:r>
            <a:r>
              <a:rPr lang="en-US" altLang="zh-CN" dirty="0"/>
              <a:t>/</a:t>
            </a:r>
            <a:r>
              <a:rPr lang="zh-CN" altLang="zh-CN" dirty="0"/>
              <a:t>、</a:t>
            </a:r>
            <a:r>
              <a:rPr lang="en-US" altLang="zh-CN" dirty="0"/>
              <a:t>%</a:t>
            </a:r>
            <a:r>
              <a:rPr lang="zh-CN" altLang="zh-CN" dirty="0"/>
              <a:t>等。</a:t>
            </a:r>
            <a:endParaRPr lang="zh-CN" altLang="zh-CN" dirty="0"/>
          </a:p>
          <a:p>
            <a:pPr lvl="0"/>
            <a:r>
              <a:rPr lang="zh-CN" altLang="zh-CN" dirty="0"/>
              <a:t>标点符号：</a:t>
            </a:r>
            <a:r>
              <a:rPr lang="en-US" altLang="zh-CN" dirty="0"/>
              <a:t>(</a:t>
            </a:r>
            <a:r>
              <a:rPr lang="zh-CN" altLang="zh-CN" dirty="0"/>
              <a:t>、</a:t>
            </a:r>
            <a:r>
              <a:rPr lang="en-US" altLang="zh-CN" dirty="0"/>
              <a:t>)</a:t>
            </a:r>
            <a:r>
              <a:rPr lang="zh-CN" altLang="zh-CN" dirty="0"/>
              <a:t>、</a:t>
            </a:r>
            <a:r>
              <a:rPr lang="en-US" altLang="zh-CN" dirty="0"/>
              <a:t>:</a:t>
            </a:r>
            <a:r>
              <a:rPr lang="zh-CN" altLang="zh-CN" dirty="0"/>
              <a:t>、</a:t>
            </a:r>
            <a:r>
              <a:rPr lang="en-US" altLang="zh-CN" dirty="0"/>
              <a:t>;</a:t>
            </a:r>
            <a:r>
              <a:rPr lang="zh-CN" altLang="zh-CN" dirty="0"/>
              <a:t>等。</a:t>
            </a:r>
            <a:endParaRPr lang="zh-CN" altLang="zh-CN" dirty="0"/>
          </a:p>
          <a:p>
            <a:pPr lvl="0"/>
            <a:r>
              <a:rPr lang="zh-CN" altLang="zh-CN" dirty="0"/>
              <a:t>赋值号：</a:t>
            </a:r>
            <a:r>
              <a:rPr lang="en-US" altLang="zh-CN" dirty="0"/>
              <a:t> =</a:t>
            </a:r>
            <a:r>
              <a:rPr lang="zh-CN" altLang="zh-CN" dirty="0"/>
              <a:t>、</a:t>
            </a:r>
            <a:r>
              <a:rPr lang="en-US" altLang="zh-CN" dirty="0"/>
              <a:t>+=</a:t>
            </a:r>
            <a:r>
              <a:rPr lang="zh-CN" altLang="zh-CN" dirty="0"/>
              <a:t>等。</a:t>
            </a:r>
            <a:endParaRPr lang="zh-CN" altLang="zh-CN" dirty="0"/>
          </a:p>
          <a:p>
            <a:pPr lvl="0"/>
            <a:r>
              <a:rPr lang="zh-CN" altLang="zh-CN" dirty="0"/>
              <a:t>注释有两种：单行注释使用“</a:t>
            </a:r>
            <a:r>
              <a:rPr lang="en-US" altLang="zh-CN" dirty="0"/>
              <a:t>#”</a:t>
            </a:r>
            <a:r>
              <a:rPr lang="zh-CN" altLang="zh-CN" dirty="0"/>
              <a:t>表示，多行注释用三个单引号</a:t>
            </a:r>
            <a:r>
              <a:rPr lang="en-US" altLang="zh-CN" dirty="0"/>
              <a:t>(''')</a:t>
            </a:r>
            <a:r>
              <a:rPr lang="zh-CN" altLang="zh-CN" dirty="0"/>
              <a:t>或三个双引号或</a:t>
            </a:r>
            <a:r>
              <a:rPr lang="en-US" altLang="zh-CN" dirty="0"/>
              <a:t>(""")</a:t>
            </a:r>
            <a:r>
              <a:rPr lang="zh-CN" altLang="zh-CN" dirty="0"/>
              <a:t>。三个单引号或三个双引号之间的部分是注释信息。</a:t>
            </a:r>
            <a:endParaRPr lang="zh-CN" altLang="zh-CN" dirty="0"/>
          </a:p>
          <a:p>
            <a:pPr lvl="0"/>
            <a:r>
              <a:rPr lang="zh-CN" altLang="zh-CN" dirty="0"/>
              <a:t>单词符号间的分隔符：空格、回车等。</a:t>
            </a:r>
            <a:endParaRPr lang="zh-CN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词法分析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48535"/>
          </a:xfrm>
        </p:spPr>
        <p:txBody>
          <a:bodyPr/>
          <a:lstStyle/>
          <a:p>
            <a:pPr lvl="0"/>
            <a:r>
              <a:rPr lang="zh-CN" altLang="zh-CN" dirty="0"/>
              <a:t>请说明编译器词法分析的任务和依据。（</a:t>
            </a:r>
            <a:r>
              <a:rPr lang="en-US" altLang="zh-CN" dirty="0"/>
              <a:t>2</a:t>
            </a:r>
            <a:r>
              <a:rPr lang="zh-CN" altLang="zh-CN" dirty="0"/>
              <a:t>分）</a:t>
            </a:r>
            <a:endParaRPr lang="zh-CN" altLang="zh-CN" dirty="0"/>
          </a:p>
          <a:p>
            <a:pPr lvl="0"/>
            <a:r>
              <a:rPr lang="zh-CN" altLang="zh-CN" dirty="0"/>
              <a:t>请给出该语言的</a:t>
            </a:r>
            <a:r>
              <a:rPr lang="en-US" altLang="zh-CN" dirty="0"/>
              <a:t>RG</a:t>
            </a:r>
            <a:r>
              <a:rPr lang="zh-CN" altLang="zh-CN" dirty="0"/>
              <a:t>表示。（</a:t>
            </a:r>
            <a:r>
              <a:rPr lang="en-US" altLang="zh-CN" dirty="0"/>
              <a:t>6</a:t>
            </a:r>
            <a:r>
              <a:rPr lang="zh-CN" altLang="zh-CN" dirty="0"/>
              <a:t>分）</a:t>
            </a:r>
            <a:endParaRPr lang="zh-CN" altLang="zh-CN" dirty="0"/>
          </a:p>
          <a:p>
            <a:pPr lvl="0"/>
            <a:r>
              <a:rPr lang="zh-CN" altLang="zh-CN" dirty="0"/>
              <a:t>请给出识别该语言的有限状态自动机。（</a:t>
            </a:r>
            <a:r>
              <a:rPr lang="en-US" altLang="zh-CN" dirty="0"/>
              <a:t>6</a:t>
            </a:r>
            <a:r>
              <a:rPr lang="zh-CN" altLang="zh-CN" dirty="0"/>
              <a:t>分）</a:t>
            </a:r>
            <a:endParaRPr lang="zh-CN" altLang="zh-CN" dirty="0"/>
          </a:p>
          <a:p>
            <a:pPr lvl="0"/>
            <a:r>
              <a:rPr lang="zh-CN" altLang="zh-CN" dirty="0"/>
              <a:t>请给出下面代码的词法分析结果。（</a:t>
            </a:r>
            <a:r>
              <a:rPr lang="en-US" altLang="zh-CN" dirty="0"/>
              <a:t>6</a:t>
            </a:r>
            <a:r>
              <a:rPr lang="zh-CN" altLang="zh-CN" dirty="0"/>
              <a:t>分）</a:t>
            </a:r>
            <a:endParaRPr lang="zh-CN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12" name="文本框 2"/>
          <p:cNvSpPr txBox="1">
            <a:spLocks noChangeArrowheads="1"/>
          </p:cNvSpPr>
          <p:nvPr/>
        </p:nvSpPr>
        <p:spPr bwMode="auto">
          <a:xfrm>
            <a:off x="8483600" y="1825625"/>
            <a:ext cx="3708400" cy="3947234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sz="105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‘’’</a:t>
            </a:r>
            <a:endParaRPr 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This is an example.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Author: </a:t>
            </a:r>
            <a:r>
              <a:rPr lang="en-US" sz="24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zhang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‘’’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a=1  #</a:t>
            </a:r>
            <a:r>
              <a:rPr 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初始化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while a&lt;7: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indent="266700"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if(a % 2 == 0):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indent="266700"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	sum=sum+2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indent="266700"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else: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indent="266700"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	sum=sum+1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  <a:p>
            <a:pPr indent="266700" algn="just">
              <a:spcAft>
                <a:spcPts val="0"/>
              </a:spcAft>
            </a:pPr>
            <a:r>
              <a:rPr 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503050405090304" pitchFamily="18" charset="0"/>
              </a:rPr>
              <a:t>a+=1</a:t>
            </a:r>
            <a:endParaRPr 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255A6B4DBF532F2853B68D939F6E42C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1695" y="635"/>
            <a:ext cx="5148580" cy="6865620"/>
          </a:xfrm>
          <a:prstGeom prst="rect">
            <a:avLst/>
          </a:prstGeom>
        </p:spPr>
      </p:pic>
      <p:pic>
        <p:nvPicPr>
          <p:cNvPr id="3" name="图片 2" descr="0A669F271E99973874C2669616F693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725" y="0"/>
            <a:ext cx="5149215" cy="68662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LL(1)</a:t>
            </a:r>
            <a:r>
              <a:rPr lang="zh-CN" altLang="en-US" dirty="0"/>
              <a:t>文法   </a:t>
            </a:r>
            <a:r>
              <a:rPr lang="en-US" altLang="zh-CN" dirty="0"/>
              <a:t>30</a:t>
            </a:r>
            <a:r>
              <a:rPr lang="zh-CN" altLang="en-US" dirty="0"/>
              <a:t>分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838200" y="1615440"/>
            <a:ext cx="10515600" cy="4561523"/>
          </a:xfrm>
        </p:spPr>
        <p:txBody>
          <a:bodyPr>
            <a:normAutofit lnSpcReduction="10000"/>
          </a:bodyPr>
          <a:lstStyle/>
          <a:p>
            <a:r>
              <a:rPr lang="zh-CN" altLang="zh-CN" dirty="0"/>
              <a:t>给定文法</a:t>
            </a:r>
            <a:r>
              <a:rPr lang="en-US" altLang="zh-CN" dirty="0"/>
              <a:t>G=({b</a:t>
            </a:r>
            <a:r>
              <a:rPr lang="zh-CN" altLang="zh-CN" dirty="0"/>
              <a:t>，</a:t>
            </a:r>
            <a:r>
              <a:rPr lang="en-US" altLang="zh-CN" dirty="0"/>
              <a:t>d</a:t>
            </a:r>
            <a:r>
              <a:rPr lang="zh-CN" altLang="zh-CN" dirty="0"/>
              <a:t>，</a:t>
            </a:r>
            <a:r>
              <a:rPr lang="en-US" altLang="zh-CN" dirty="0"/>
              <a:t>e</a:t>
            </a:r>
            <a:r>
              <a:rPr lang="zh-CN" altLang="zh-CN" dirty="0"/>
              <a:t>，</a:t>
            </a:r>
            <a:r>
              <a:rPr lang="en-US" altLang="zh-CN" dirty="0"/>
              <a:t>f</a:t>
            </a:r>
            <a:r>
              <a:rPr lang="zh-CN" altLang="zh-CN" dirty="0"/>
              <a:t>，</a:t>
            </a:r>
            <a:r>
              <a:rPr lang="en-US" altLang="zh-CN" dirty="0"/>
              <a:t>h }</a:t>
            </a:r>
            <a:r>
              <a:rPr lang="zh-CN" altLang="zh-CN" dirty="0"/>
              <a:t>，</a:t>
            </a:r>
            <a:r>
              <a:rPr lang="en-US" altLang="zh-CN" dirty="0"/>
              <a:t>{S</a:t>
            </a:r>
            <a:r>
              <a:rPr lang="zh-CN" altLang="zh-CN" dirty="0"/>
              <a:t>，</a:t>
            </a:r>
            <a:r>
              <a:rPr lang="en-US" altLang="zh-CN" dirty="0"/>
              <a:t>B</a:t>
            </a:r>
            <a:r>
              <a:rPr lang="zh-CN" altLang="zh-CN" dirty="0"/>
              <a:t>，</a:t>
            </a:r>
            <a:r>
              <a:rPr lang="en-US" altLang="zh-CN" dirty="0"/>
              <a:t>E}</a:t>
            </a:r>
            <a:r>
              <a:rPr lang="zh-CN" altLang="zh-CN" dirty="0"/>
              <a:t>，</a:t>
            </a:r>
            <a:r>
              <a:rPr lang="en-US" altLang="zh-CN" dirty="0"/>
              <a:t>S</a:t>
            </a:r>
            <a:r>
              <a:rPr lang="zh-CN" altLang="zh-CN" dirty="0"/>
              <a:t>，</a:t>
            </a:r>
            <a:r>
              <a:rPr lang="en-US" altLang="zh-CN" dirty="0"/>
              <a:t>P)</a:t>
            </a:r>
            <a:r>
              <a:rPr lang="zh-CN" altLang="zh-CN" dirty="0"/>
              <a:t>。</a:t>
            </a:r>
            <a:endParaRPr lang="zh-CN" altLang="zh-CN" dirty="0"/>
          </a:p>
          <a:p>
            <a:r>
              <a:rPr lang="zh-CN" altLang="zh-CN" dirty="0"/>
              <a:t>产生式集合：</a:t>
            </a:r>
            <a:endParaRPr lang="zh-CN" altLang="zh-CN" dirty="0"/>
          </a:p>
          <a:p>
            <a:r>
              <a:rPr lang="en-US" altLang="zh-CN" dirty="0"/>
              <a:t>S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en-US" altLang="zh-CN" dirty="0"/>
              <a:t>S d B │ B         </a:t>
            </a:r>
            <a:endParaRPr lang="zh-CN" altLang="zh-CN" dirty="0"/>
          </a:p>
          <a:p>
            <a:r>
              <a:rPr lang="en-US" altLang="zh-CN" dirty="0"/>
              <a:t>B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en-US" altLang="zh-CN" dirty="0"/>
              <a:t>E e B│E         </a:t>
            </a:r>
            <a:endParaRPr lang="zh-CN" altLang="zh-CN" dirty="0"/>
          </a:p>
          <a:p>
            <a:r>
              <a:rPr lang="en-US" altLang="zh-CN" dirty="0" err="1"/>
              <a:t>E</a:t>
            </a:r>
            <a:r>
              <a:rPr lang="en-US" altLang="zh-CN" dirty="0" err="1">
                <a:sym typeface="Wingdings" panose="05000000000000000000" pitchFamily="2" charset="2"/>
              </a:rPr>
              <a:t></a:t>
            </a:r>
            <a:r>
              <a:rPr lang="en-US" altLang="zh-CN" dirty="0" err="1"/>
              <a:t>f</a:t>
            </a:r>
            <a:r>
              <a:rPr lang="en-US" altLang="zh-CN" dirty="0"/>
              <a:t> S h│ b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）构造与</a:t>
            </a:r>
            <a:r>
              <a:rPr lang="en-US" altLang="zh-CN" dirty="0"/>
              <a:t>G</a:t>
            </a:r>
            <a:r>
              <a:rPr lang="zh-CN" altLang="zh-CN" dirty="0"/>
              <a:t>等价的消除左递归、提取公共左因子的文法</a:t>
            </a:r>
            <a:r>
              <a:rPr lang="en-US" altLang="zh-CN" dirty="0"/>
              <a:t>G’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）构造</a:t>
            </a:r>
            <a:r>
              <a:rPr lang="en-US" altLang="zh-CN" dirty="0"/>
              <a:t>G’</a:t>
            </a:r>
            <a:r>
              <a:rPr lang="zh-CN" altLang="zh-CN" dirty="0"/>
              <a:t>的产生式</a:t>
            </a:r>
            <a:r>
              <a:rPr lang="en-US" altLang="zh-CN" dirty="0"/>
              <a:t>(</a:t>
            </a:r>
            <a:r>
              <a:rPr lang="zh-CN" altLang="zh-CN" dirty="0"/>
              <a:t>右部）</a:t>
            </a:r>
            <a:r>
              <a:rPr lang="en-US" altLang="zh-CN" dirty="0"/>
              <a:t>First</a:t>
            </a:r>
            <a:r>
              <a:rPr lang="zh-CN" altLang="zh-CN" dirty="0"/>
              <a:t>集，非终结符的</a:t>
            </a:r>
            <a:r>
              <a:rPr lang="en-US" altLang="zh-CN" dirty="0"/>
              <a:t>Follow</a:t>
            </a:r>
            <a:r>
              <a:rPr lang="zh-CN" altLang="zh-CN" dirty="0"/>
              <a:t>集。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）构造非递归预测分析表</a:t>
            </a:r>
            <a:r>
              <a:rPr lang="en-US" altLang="zh-CN" dirty="0"/>
              <a:t>M</a:t>
            </a:r>
            <a:r>
              <a:rPr lang="zh-CN" altLang="zh-CN" dirty="0"/>
              <a:t>，并判断该文法是不是</a:t>
            </a:r>
            <a:r>
              <a:rPr lang="en-US" altLang="zh-CN" dirty="0"/>
              <a:t>LL(1)</a:t>
            </a:r>
            <a:r>
              <a:rPr lang="zh-CN" altLang="zh-CN" dirty="0"/>
              <a:t>文法。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）说明句子</a:t>
            </a:r>
            <a:r>
              <a:rPr lang="en-US" altLang="zh-CN" dirty="0" err="1"/>
              <a:t>fbhdbdb</a:t>
            </a:r>
            <a:r>
              <a:rPr lang="zh-CN" altLang="zh-CN" dirty="0"/>
              <a:t>的分析过程</a:t>
            </a:r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A9F064153FA40566E56C65ACCA8FE35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24885" y="0"/>
            <a:ext cx="514159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LR</a:t>
            </a:r>
            <a:r>
              <a:rPr lang="zh-CN" altLang="en-US" dirty="0"/>
              <a:t>文法   </a:t>
            </a:r>
            <a:r>
              <a:rPr lang="en-US" altLang="zh-CN" dirty="0"/>
              <a:t>50</a:t>
            </a:r>
            <a:r>
              <a:rPr lang="zh-CN" altLang="en-US" dirty="0"/>
              <a:t>分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zh-CN" dirty="0"/>
                  <a:t>考虑下列文法</a:t>
                </a:r>
                <a:r>
                  <a:rPr lang="en-US" altLang="zh-CN" dirty="0"/>
                  <a:t>G:</a:t>
                </a:r>
                <a:endParaRPr lang="zh-CN" altLang="zh-CN" dirty="0"/>
              </a:p>
              <a:p>
                <a:r>
                  <a:rPr lang="en-US" altLang="zh-CN" dirty="0"/>
                  <a:t>S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{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} |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{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}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{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} |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aS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| 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zh-CN" altLang="zh-CN" dirty="0"/>
              </a:p>
              <a:p>
                <a:pPr lvl="0"/>
                <a:r>
                  <a:rPr lang="zh-CN" altLang="zh-CN" dirty="0"/>
                  <a:t>构造该文法的拓广文法。</a:t>
                </a:r>
                <a:endParaRPr lang="zh-CN" altLang="zh-CN" dirty="0"/>
              </a:p>
              <a:p>
                <a:pPr lvl="0"/>
                <a:r>
                  <a:rPr lang="zh-CN" altLang="zh-CN" dirty="0"/>
                  <a:t>构造该文法的</a:t>
                </a:r>
                <a:r>
                  <a:rPr lang="en-US" altLang="zh-CN" dirty="0"/>
                  <a:t>LR(1)</a:t>
                </a:r>
                <a:r>
                  <a:rPr lang="zh-CN" altLang="zh-CN" dirty="0"/>
                  <a:t>项目集规范族及识别所有活前缀的</a:t>
                </a:r>
                <a:r>
                  <a:rPr lang="en-US" altLang="zh-CN" dirty="0"/>
                  <a:t>DFA</a:t>
                </a:r>
                <a:r>
                  <a:rPr lang="zh-CN" altLang="zh-CN" dirty="0"/>
                  <a:t>。</a:t>
                </a:r>
                <a:endParaRPr lang="zh-CN" altLang="zh-CN" dirty="0"/>
              </a:p>
              <a:p>
                <a:pPr lvl="0"/>
                <a:r>
                  <a:rPr lang="zh-CN" altLang="zh-CN" dirty="0"/>
                  <a:t>构造该文法的</a:t>
                </a:r>
                <a:r>
                  <a:rPr lang="en-US" altLang="zh-CN" dirty="0"/>
                  <a:t>LR(1)</a:t>
                </a:r>
                <a:r>
                  <a:rPr lang="zh-CN" altLang="zh-CN" dirty="0"/>
                  <a:t>分析表。</a:t>
                </a:r>
                <a:endParaRPr lang="zh-CN" altLang="zh-CN" dirty="0"/>
              </a:p>
              <a:p>
                <a:pPr lvl="0"/>
                <a:r>
                  <a:rPr lang="zh-CN" altLang="zh-CN" dirty="0"/>
                  <a:t>给出对于输入符号串</a:t>
                </a:r>
                <a:r>
                  <a:rPr lang="en-US" altLang="zh-CN" dirty="0"/>
                  <a:t> 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{ 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{ a </a:t>
                </a:r>
                <a:r>
                  <a:rPr lang="en-US" altLang="zh-CN" dirty="0" err="1"/>
                  <a:t>a</a:t>
                </a:r>
                <a:r>
                  <a:rPr lang="en-US" altLang="zh-CN" dirty="0"/>
                  <a:t> } e { 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{ a } } }</a:t>
                </a:r>
                <a:r>
                  <a:rPr lang="zh-CN" altLang="zh-CN" dirty="0"/>
                  <a:t>的分析过程，要求给出每步分析的栈中内容、输入缓冲区中剩余待处理符号串内容、分析动作输出等，并说明该句子是否符合该文法的语法要求。</a:t>
                </a:r>
                <a:endParaRPr lang="zh-CN" altLang="zh-CN" dirty="0"/>
              </a:p>
              <a:p>
                <a:pPr marL="0" indent="0">
                  <a:buNone/>
                </a:pPr>
                <a:endParaRPr lang="zh-CN" altLang="en-US" dirty="0"/>
              </a:p>
            </p:txBody>
          </p:sp>
        </mc:Choice>
        <mc:Fallback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b="-822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 </a:t>
                </a:r>
              </a:p>
            </p:txBody>
          </p:sp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/Users/xiongwenhui/Desktop/8C10B403107FDDBEE155D7EA0F711587.jpg8C10B403107FDDBEE155D7EA0F711587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61695" y="1270"/>
            <a:ext cx="5148580" cy="6864350"/>
          </a:xfrm>
          <a:prstGeom prst="rect">
            <a:avLst/>
          </a:prstGeom>
        </p:spPr>
      </p:pic>
      <p:pic>
        <p:nvPicPr>
          <p:cNvPr id="3" name="图片 2" descr="/Users/xiongwenhui/Desktop/C250E7C46BFE32F5D9E1BF00A90BEAA1.jpgC250E7C46BFE32F5D9E1BF00A90BEAA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181725" y="318"/>
            <a:ext cx="5149215" cy="68656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期末考试题型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/>
              <a:t>只有六个大题</a:t>
            </a:r>
            <a:endParaRPr lang="zh-CN" altLang="en-US"/>
          </a:p>
          <a:p>
            <a:endParaRPr lang="zh-CN" altLang="en-US"/>
          </a:p>
          <a:p>
            <a:pPr marL="0" indent="0">
              <a:buNone/>
            </a:pPr>
            <a:r>
              <a:rPr lang="zh-CN" altLang="en-US"/>
              <a:t>一、编译概念</a:t>
            </a:r>
            <a:r>
              <a:rPr lang="en-US" altLang="zh-CN"/>
              <a:t>+</a:t>
            </a:r>
            <a:r>
              <a:rPr lang="zh-CN" altLang="en-US"/>
              <a:t>词法分析结果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二、</a:t>
            </a:r>
            <a:r>
              <a:rPr lang="en-US" altLang="zh-CN"/>
              <a:t>SLR(1)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三、语法制导翻译</a:t>
            </a:r>
            <a:r>
              <a:rPr lang="zh-CN" altLang="en-US">
                <a:sym typeface="+mn-ea"/>
              </a:rPr>
              <a:t>（只考</a:t>
            </a:r>
            <a:r>
              <a:rPr lang="en-US" altLang="zh-CN">
                <a:sym typeface="+mn-ea"/>
              </a:rPr>
              <a:t>S</a:t>
            </a:r>
            <a:r>
              <a:rPr lang="zh-CN" altLang="en-US">
                <a:sym typeface="+mn-ea"/>
              </a:rPr>
              <a:t>属性文法，不要求设计翻译方案）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四、类型表达式（书</a:t>
            </a:r>
            <a:r>
              <a:rPr lang="en-US" altLang="zh-CN"/>
              <a:t>P205 </a:t>
            </a:r>
            <a:r>
              <a:rPr lang="zh-CN" altLang="en-US"/>
              <a:t>翻译方案</a:t>
            </a:r>
            <a:r>
              <a:rPr lang="en-US" altLang="zh-CN"/>
              <a:t>6.1</a:t>
            </a:r>
            <a:r>
              <a:rPr lang="zh-CN" altLang="en-US"/>
              <a:t>）</a:t>
            </a:r>
            <a:r>
              <a:rPr lang="en-US" altLang="zh-CN"/>
              <a:t>+</a:t>
            </a:r>
            <a:r>
              <a:rPr lang="zh-CN" altLang="en-US"/>
              <a:t>符号表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五、控制链和访问链</a:t>
            </a:r>
            <a:r>
              <a:rPr lang="zh-CN" altLang="en-US">
                <a:sym typeface="+mn-ea"/>
              </a:rPr>
              <a:t>（类似于书</a:t>
            </a:r>
            <a:r>
              <a:rPr lang="en-US" altLang="zh-CN">
                <a:sym typeface="+mn-ea"/>
              </a:rPr>
              <a:t>P245 </a:t>
            </a:r>
            <a:r>
              <a:rPr lang="zh-CN" altLang="en-US">
                <a:sym typeface="+mn-ea"/>
              </a:rPr>
              <a:t>图</a:t>
            </a:r>
            <a:r>
              <a:rPr lang="en-US" altLang="zh-CN">
                <a:sym typeface="+mn-ea"/>
              </a:rPr>
              <a:t>7-11</a:t>
            </a:r>
            <a:r>
              <a:rPr lang="zh-CN" altLang="en-US">
                <a:sym typeface="+mn-ea"/>
              </a:rPr>
              <a:t>）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六、目标代码生成</a:t>
            </a:r>
            <a:r>
              <a:rPr lang="zh-CN" altLang="en-US">
                <a:sym typeface="+mn-ea"/>
              </a:rPr>
              <a:t>（书</a:t>
            </a:r>
            <a:r>
              <a:rPr lang="en-US" altLang="zh-CN">
                <a:sym typeface="+mn-ea"/>
              </a:rPr>
              <a:t>P307 </a:t>
            </a:r>
            <a:r>
              <a:rPr lang="zh-CN" altLang="en-US">
                <a:sym typeface="+mn-ea"/>
              </a:rPr>
              <a:t>表</a:t>
            </a:r>
            <a:r>
              <a:rPr lang="en-US" altLang="zh-CN">
                <a:sym typeface="+mn-ea"/>
              </a:rPr>
              <a:t>9-4</a:t>
            </a:r>
            <a:r>
              <a:rPr lang="zh-CN" altLang="en-US">
                <a:sym typeface="+mn-ea"/>
              </a:rPr>
              <a:t>）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1035</Words>
  <Application>WPS 演示</Application>
  <PresentationFormat>宽屏</PresentationFormat>
  <Paragraphs>66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7" baseType="lpstr">
      <vt:lpstr>Arial</vt:lpstr>
      <vt:lpstr>方正书宋_GBK</vt:lpstr>
      <vt:lpstr>Wingdings</vt:lpstr>
      <vt:lpstr>等线</vt:lpstr>
      <vt:lpstr>汉仪中等线KW</vt:lpstr>
      <vt:lpstr>Times New Roman</vt:lpstr>
      <vt:lpstr>Cambria Math</vt:lpstr>
      <vt:lpstr>Kingsoft Math</vt:lpstr>
      <vt:lpstr>微软雅黑</vt:lpstr>
      <vt:lpstr>汉仪旗黑</vt:lpstr>
      <vt:lpstr>宋体</vt:lpstr>
      <vt:lpstr>Arial Unicode MS</vt:lpstr>
      <vt:lpstr>等线 Light</vt:lpstr>
      <vt:lpstr>Calibri</vt:lpstr>
      <vt:lpstr>Helvetica Neue</vt:lpstr>
      <vt:lpstr>汉仪书宋二KW</vt:lpstr>
      <vt:lpstr>等线</vt:lpstr>
      <vt:lpstr>Office 主题​​</vt:lpstr>
      <vt:lpstr>1_Office 主题​​</vt:lpstr>
      <vt:lpstr>PowerPoint 演示文稿</vt:lpstr>
      <vt:lpstr>词法分析</vt:lpstr>
      <vt:lpstr>PowerPoint 演示文稿</vt:lpstr>
      <vt:lpstr>LL(1)文法   30分</vt:lpstr>
      <vt:lpstr>PowerPoint 演示文稿</vt:lpstr>
      <vt:lpstr>LR文法   50分</vt:lpstr>
      <vt:lpstr>PowerPoint 演示文稿</vt:lpstr>
      <vt:lpstr>期末考试题型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词法分析</dc:title>
  <dc:creator>Qiu</dc:creator>
  <cp:lastModifiedBy>xiongwenhui</cp:lastModifiedBy>
  <cp:revision>13</cp:revision>
  <dcterms:created xsi:type="dcterms:W3CDTF">2022-01-17T01:46:41Z</dcterms:created>
  <dcterms:modified xsi:type="dcterms:W3CDTF">2022-01-17T01:46:41Z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2052-3.9.6.6441</vt:lpwstr>
  </property>
</Properties>
</file>

<file path=docProps/thumbnail.jpeg>
</file>